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67" autoAdjust="0"/>
  </p:normalViewPr>
  <p:slideViewPr>
    <p:cSldViewPr snapToGrid="0">
      <p:cViewPr varScale="1">
        <p:scale>
          <a:sx n="57" d="100"/>
          <a:sy n="57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F6808-A5B4-435E-BFDD-40144103E0BC}" type="doc">
      <dgm:prSet loTypeId="urn:microsoft.com/office/officeart/2005/8/layout/rings+Icon" loCatId="relationship" qsTypeId="urn:microsoft.com/office/officeart/2005/8/quickstyle/simple2" qsCatId="simple" csTypeId="urn:microsoft.com/office/officeart/2005/8/colors/colorful1" csCatId="colorful" phldr="1"/>
      <dgm:spPr/>
    </dgm:pt>
    <dgm:pt modelId="{B1F338BC-9FD8-4A44-8C1E-CEA7639BD729}">
      <dgm:prSet phldrT="[Text]" custT="1"/>
      <dgm:spPr/>
      <dgm:t>
        <a:bodyPr/>
        <a:lstStyle/>
        <a:p>
          <a:pPr rtl="0"/>
          <a:r>
            <a:rPr lang="lv-LV" sz="1400" b="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Muskuļu vājums</a:t>
          </a:r>
          <a:endParaRPr lang="lv-LV" sz="1400" b="0" dirty="0">
            <a:latin typeface="+mn-lt"/>
            <a:cs typeface="Times New Roman" panose="02020603050405020304" pitchFamily="18" charset="0"/>
          </a:endParaRPr>
        </a:p>
      </dgm:t>
    </dgm:pt>
    <dgm:pt modelId="{D38AA878-7BFC-4709-AC4E-17FEED944660}" type="parTrans" cxnId="{BECE7264-9E82-42A5-BFCD-88D7A5D12209}">
      <dgm:prSet/>
      <dgm:spPr/>
      <dgm:t>
        <a:bodyPr/>
        <a:lstStyle/>
        <a:p>
          <a:endParaRPr lang="lv-LV"/>
        </a:p>
      </dgm:t>
    </dgm:pt>
    <dgm:pt modelId="{25BB43CC-978A-4356-A4C5-3EAEC98CAEB5}" type="sibTrans" cxnId="{BECE7264-9E82-42A5-BFCD-88D7A5D12209}">
      <dgm:prSet/>
      <dgm:spPr/>
      <dgm:t>
        <a:bodyPr/>
        <a:lstStyle/>
        <a:p>
          <a:endParaRPr lang="lv-LV"/>
        </a:p>
      </dgm:t>
    </dgm:pt>
    <dgm:pt modelId="{419EC4FA-26FA-4782-AF0B-D6B357575E63}">
      <dgm:prSet custT="1"/>
      <dgm:spPr/>
      <dgm:t>
        <a:bodyPr/>
        <a:lstStyle/>
        <a:p>
          <a:pPr rtl="0"/>
          <a:r>
            <a:rPr lang="lv-LV" sz="1400" b="0" dirty="0" err="1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Hiporefleksija</a:t>
          </a:r>
          <a:endParaRPr lang="lv-LV" sz="1400" b="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gm:t>
    </dgm:pt>
    <dgm:pt modelId="{E4466A46-A028-4B3F-BDC3-006F15B66EA8}" type="parTrans" cxnId="{B8FEEA5F-2AB5-49D6-AF19-697037DE7795}">
      <dgm:prSet/>
      <dgm:spPr/>
      <dgm:t>
        <a:bodyPr/>
        <a:lstStyle/>
        <a:p>
          <a:endParaRPr lang="lv-LV"/>
        </a:p>
      </dgm:t>
    </dgm:pt>
    <dgm:pt modelId="{9770C9F4-57F1-4BAA-949A-D19778856D07}" type="sibTrans" cxnId="{B8FEEA5F-2AB5-49D6-AF19-697037DE7795}">
      <dgm:prSet/>
      <dgm:spPr/>
      <dgm:t>
        <a:bodyPr/>
        <a:lstStyle/>
        <a:p>
          <a:endParaRPr lang="lv-LV"/>
        </a:p>
      </dgm:t>
    </dgm:pt>
    <dgm:pt modelId="{8E2F2407-88A7-475B-AAC5-250667A0435E}">
      <dgm:prSet custT="1"/>
      <dgm:spPr/>
      <dgm:t>
        <a:bodyPr/>
        <a:lstStyle/>
        <a:p>
          <a:pPr rtl="0"/>
          <a:r>
            <a:rPr lang="lv-LV" sz="1400" b="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Tirpšana, nejutīgums</a:t>
          </a:r>
          <a:endParaRPr lang="lv-LV" sz="1400" b="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gm:t>
    </dgm:pt>
    <dgm:pt modelId="{6C3C9815-0505-4856-802F-E12B62907C2D}" type="parTrans" cxnId="{21E3F3FD-7BE2-4214-B06C-119D195F9853}">
      <dgm:prSet/>
      <dgm:spPr/>
      <dgm:t>
        <a:bodyPr/>
        <a:lstStyle/>
        <a:p>
          <a:endParaRPr lang="lv-LV"/>
        </a:p>
      </dgm:t>
    </dgm:pt>
    <dgm:pt modelId="{0245C359-57A1-491A-83D7-56D1102BBFFA}" type="sibTrans" cxnId="{21E3F3FD-7BE2-4214-B06C-119D195F9853}">
      <dgm:prSet/>
      <dgm:spPr/>
      <dgm:t>
        <a:bodyPr/>
        <a:lstStyle/>
        <a:p>
          <a:endParaRPr lang="lv-LV"/>
        </a:p>
      </dgm:t>
    </dgm:pt>
    <dgm:pt modelId="{4C312A37-4A58-4B5E-98E8-18178996ADE3}">
      <dgm:prSet custT="1"/>
      <dgm:spPr/>
      <dgm:t>
        <a:bodyPr/>
        <a:lstStyle/>
        <a:p>
          <a:pPr rtl="0"/>
          <a:r>
            <a:rPr lang="lv-LV" sz="1400" b="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Dedzinošas sāpes</a:t>
          </a:r>
          <a:endParaRPr lang="lv-LV" sz="1400" b="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gm:t>
    </dgm:pt>
    <dgm:pt modelId="{18B66D1A-36B8-4D92-AD34-2B1DC41D6A61}" type="parTrans" cxnId="{DDDAAC3B-7095-4C85-B576-0FC5CEC8875B}">
      <dgm:prSet/>
      <dgm:spPr/>
      <dgm:t>
        <a:bodyPr/>
        <a:lstStyle/>
        <a:p>
          <a:endParaRPr lang="lv-LV"/>
        </a:p>
      </dgm:t>
    </dgm:pt>
    <dgm:pt modelId="{B1B2700A-F258-40D2-95A1-13482C76E1CC}" type="sibTrans" cxnId="{DDDAAC3B-7095-4C85-B576-0FC5CEC8875B}">
      <dgm:prSet/>
      <dgm:spPr/>
      <dgm:t>
        <a:bodyPr/>
        <a:lstStyle/>
        <a:p>
          <a:endParaRPr lang="lv-LV"/>
        </a:p>
      </dgm:t>
    </dgm:pt>
    <dgm:pt modelId="{9E507F87-C94E-4200-94F9-A55748813295}">
      <dgm:prSet custT="1"/>
      <dgm:spPr/>
      <dgm:t>
        <a:bodyPr/>
        <a:lstStyle/>
        <a:p>
          <a:pPr rtl="0"/>
          <a:r>
            <a:rPr lang="lv-LV" sz="1400" b="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Saldējošas sāpes</a:t>
          </a:r>
          <a:endParaRPr lang="lv-LV" sz="1400" b="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gm:t>
    </dgm:pt>
    <dgm:pt modelId="{13D0F86C-BB20-4394-819E-A99FD4AE6C54}" type="parTrans" cxnId="{24377D60-B8BF-46ED-BFF0-F969DF6D3577}">
      <dgm:prSet/>
      <dgm:spPr/>
      <dgm:t>
        <a:bodyPr/>
        <a:lstStyle/>
        <a:p>
          <a:endParaRPr lang="lv-LV"/>
        </a:p>
      </dgm:t>
    </dgm:pt>
    <dgm:pt modelId="{F1C71FF6-CEE8-4870-BE75-09A6FF297BE2}" type="sibTrans" cxnId="{24377D60-B8BF-46ED-BFF0-F969DF6D3577}">
      <dgm:prSet/>
      <dgm:spPr/>
      <dgm:t>
        <a:bodyPr/>
        <a:lstStyle/>
        <a:p>
          <a:endParaRPr lang="lv-LV"/>
        </a:p>
      </dgm:t>
    </dgm:pt>
    <dgm:pt modelId="{4ABDE619-53DD-43BB-BDB7-69104856B3E2}" type="pres">
      <dgm:prSet presAssocID="{70EF6808-A5B4-435E-BFDD-40144103E0BC}" presName="Name0" presStyleCnt="0">
        <dgm:presLayoutVars>
          <dgm:chMax val="7"/>
          <dgm:dir/>
          <dgm:resizeHandles val="exact"/>
        </dgm:presLayoutVars>
      </dgm:prSet>
      <dgm:spPr/>
    </dgm:pt>
    <dgm:pt modelId="{1EC9BBFE-5FCA-41EA-8317-FE3ACCD76875}" type="pres">
      <dgm:prSet presAssocID="{70EF6808-A5B4-435E-BFDD-40144103E0BC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9C1499C-A32C-4573-B792-B7B65557D72A}" type="pres">
      <dgm:prSet presAssocID="{70EF6808-A5B4-435E-BFDD-40144103E0BC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EB249F8-49D4-4E8A-AFBA-19FD1F1325BD}" type="pres">
      <dgm:prSet presAssocID="{70EF6808-A5B4-435E-BFDD-40144103E0BC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A13432D-960A-43D2-808A-CEE1716E5B74}" type="pres">
      <dgm:prSet presAssocID="{70EF6808-A5B4-435E-BFDD-40144103E0BC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31D21D5-5892-4D45-882C-0668207BE928}" type="pres">
      <dgm:prSet presAssocID="{70EF6808-A5B4-435E-BFDD-40144103E0BC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8FEEA5F-2AB5-49D6-AF19-697037DE7795}" srcId="{70EF6808-A5B4-435E-BFDD-40144103E0BC}" destId="{419EC4FA-26FA-4782-AF0B-D6B357575E63}" srcOrd="1" destOrd="0" parTransId="{E4466A46-A028-4B3F-BDC3-006F15B66EA8}" sibTransId="{9770C9F4-57F1-4BAA-949A-D19778856D07}"/>
    <dgm:cxn modelId="{2FDDC1A9-9F98-4932-92DF-3A0D5E7FED59}" type="presOf" srcId="{8E2F2407-88A7-475B-AAC5-250667A0435E}" destId="{5EB249F8-49D4-4E8A-AFBA-19FD1F1325BD}" srcOrd="0" destOrd="0" presId="urn:microsoft.com/office/officeart/2005/8/layout/rings+Icon"/>
    <dgm:cxn modelId="{21E3F3FD-7BE2-4214-B06C-119D195F9853}" srcId="{70EF6808-A5B4-435E-BFDD-40144103E0BC}" destId="{8E2F2407-88A7-475B-AAC5-250667A0435E}" srcOrd="2" destOrd="0" parTransId="{6C3C9815-0505-4856-802F-E12B62907C2D}" sibTransId="{0245C359-57A1-491A-83D7-56D1102BBFFA}"/>
    <dgm:cxn modelId="{24377D60-B8BF-46ED-BFF0-F969DF6D3577}" srcId="{70EF6808-A5B4-435E-BFDD-40144103E0BC}" destId="{9E507F87-C94E-4200-94F9-A55748813295}" srcOrd="4" destOrd="0" parTransId="{13D0F86C-BB20-4394-819E-A99FD4AE6C54}" sibTransId="{F1C71FF6-CEE8-4870-BE75-09A6FF297BE2}"/>
    <dgm:cxn modelId="{393C83B4-EB60-4BE4-A964-169ED04BB381}" type="presOf" srcId="{9E507F87-C94E-4200-94F9-A55748813295}" destId="{E31D21D5-5892-4D45-882C-0668207BE928}" srcOrd="0" destOrd="0" presId="urn:microsoft.com/office/officeart/2005/8/layout/rings+Icon"/>
    <dgm:cxn modelId="{BDAA18E4-989F-4271-9D70-DFF6D278F103}" type="presOf" srcId="{4C312A37-4A58-4B5E-98E8-18178996ADE3}" destId="{DA13432D-960A-43D2-808A-CEE1716E5B74}" srcOrd="0" destOrd="0" presId="urn:microsoft.com/office/officeart/2005/8/layout/rings+Icon"/>
    <dgm:cxn modelId="{ED28204F-ABEE-4F8A-8552-0F523E08CCEF}" type="presOf" srcId="{B1F338BC-9FD8-4A44-8C1E-CEA7639BD729}" destId="{1EC9BBFE-5FCA-41EA-8317-FE3ACCD76875}" srcOrd="0" destOrd="0" presId="urn:microsoft.com/office/officeart/2005/8/layout/rings+Icon"/>
    <dgm:cxn modelId="{4401CC9D-D42F-4ADC-84F5-EC134538D216}" type="presOf" srcId="{70EF6808-A5B4-435E-BFDD-40144103E0BC}" destId="{4ABDE619-53DD-43BB-BDB7-69104856B3E2}" srcOrd="0" destOrd="0" presId="urn:microsoft.com/office/officeart/2005/8/layout/rings+Icon"/>
    <dgm:cxn modelId="{DDDAAC3B-7095-4C85-B576-0FC5CEC8875B}" srcId="{70EF6808-A5B4-435E-BFDD-40144103E0BC}" destId="{4C312A37-4A58-4B5E-98E8-18178996ADE3}" srcOrd="3" destOrd="0" parTransId="{18B66D1A-36B8-4D92-AD34-2B1DC41D6A61}" sibTransId="{B1B2700A-F258-40D2-95A1-13482C76E1CC}"/>
    <dgm:cxn modelId="{9583ED83-547E-4AEE-95C1-F902AABCB60B}" type="presOf" srcId="{419EC4FA-26FA-4782-AF0B-D6B357575E63}" destId="{C9C1499C-A32C-4573-B792-B7B65557D72A}" srcOrd="0" destOrd="0" presId="urn:microsoft.com/office/officeart/2005/8/layout/rings+Icon"/>
    <dgm:cxn modelId="{BECE7264-9E82-42A5-BFCD-88D7A5D12209}" srcId="{70EF6808-A5B4-435E-BFDD-40144103E0BC}" destId="{B1F338BC-9FD8-4A44-8C1E-CEA7639BD729}" srcOrd="0" destOrd="0" parTransId="{D38AA878-7BFC-4709-AC4E-17FEED944660}" sibTransId="{25BB43CC-978A-4356-A4C5-3EAEC98CAEB5}"/>
    <dgm:cxn modelId="{268F9944-5018-43CD-89A7-48A45DC1848D}" type="presParOf" srcId="{4ABDE619-53DD-43BB-BDB7-69104856B3E2}" destId="{1EC9BBFE-5FCA-41EA-8317-FE3ACCD76875}" srcOrd="0" destOrd="0" presId="urn:microsoft.com/office/officeart/2005/8/layout/rings+Icon"/>
    <dgm:cxn modelId="{11F1E7A1-4518-4AF9-AB51-73CF7B5BC52F}" type="presParOf" srcId="{4ABDE619-53DD-43BB-BDB7-69104856B3E2}" destId="{C9C1499C-A32C-4573-B792-B7B65557D72A}" srcOrd="1" destOrd="0" presId="urn:microsoft.com/office/officeart/2005/8/layout/rings+Icon"/>
    <dgm:cxn modelId="{C1A7A7E3-57B3-4B1B-BFC3-DA24DD0C38FC}" type="presParOf" srcId="{4ABDE619-53DD-43BB-BDB7-69104856B3E2}" destId="{5EB249F8-49D4-4E8A-AFBA-19FD1F1325BD}" srcOrd="2" destOrd="0" presId="urn:microsoft.com/office/officeart/2005/8/layout/rings+Icon"/>
    <dgm:cxn modelId="{17EFF8BE-178C-4694-B8FA-656A9CFC70D1}" type="presParOf" srcId="{4ABDE619-53DD-43BB-BDB7-69104856B3E2}" destId="{DA13432D-960A-43D2-808A-CEE1716E5B74}" srcOrd="3" destOrd="0" presId="urn:microsoft.com/office/officeart/2005/8/layout/rings+Icon"/>
    <dgm:cxn modelId="{C6B5B543-5B1A-4E1F-9283-E60DDF7A1ED4}" type="presParOf" srcId="{4ABDE619-53DD-43BB-BDB7-69104856B3E2}" destId="{E31D21D5-5892-4D45-882C-0668207BE928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9BBFE-5FCA-41EA-8317-FE3ACCD76875}">
      <dsp:nvSpPr>
        <dsp:cNvPr id="0" name=""/>
        <dsp:cNvSpPr/>
      </dsp:nvSpPr>
      <dsp:spPr>
        <a:xfrm>
          <a:off x="0" y="566308"/>
          <a:ext cx="2392801" cy="23927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0" kern="120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Muskuļu vājums</a:t>
          </a:r>
          <a:endParaRPr lang="lv-LV" sz="1400" b="0" kern="1200" dirty="0">
            <a:latin typeface="+mn-lt"/>
            <a:cs typeface="Times New Roman" panose="02020603050405020304" pitchFamily="18" charset="0"/>
          </a:endParaRPr>
        </a:p>
      </dsp:txBody>
      <dsp:txXfrm>
        <a:off x="350418" y="916725"/>
        <a:ext cx="1691965" cy="1691962"/>
      </dsp:txXfrm>
    </dsp:sp>
    <dsp:sp modelId="{C9C1499C-A32C-4573-B792-B7B65557D72A}">
      <dsp:nvSpPr>
        <dsp:cNvPr id="0" name=""/>
        <dsp:cNvSpPr/>
      </dsp:nvSpPr>
      <dsp:spPr>
        <a:xfrm>
          <a:off x="1230416" y="2162170"/>
          <a:ext cx="2392801" cy="23927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0" kern="1200" dirty="0" err="1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Hiporefleksija</a:t>
          </a:r>
          <a:endParaRPr lang="lv-LV" sz="1400" b="0" kern="120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sp:txBody>
      <dsp:txXfrm>
        <a:off x="1580834" y="2512587"/>
        <a:ext cx="1691965" cy="1691962"/>
      </dsp:txXfrm>
    </dsp:sp>
    <dsp:sp modelId="{5EB249F8-49D4-4E8A-AFBA-19FD1F1325BD}">
      <dsp:nvSpPr>
        <dsp:cNvPr id="0" name=""/>
        <dsp:cNvSpPr/>
      </dsp:nvSpPr>
      <dsp:spPr>
        <a:xfrm>
          <a:off x="2461564" y="566308"/>
          <a:ext cx="2392801" cy="23927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0" kern="120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Tirpšana, nejutīgums</a:t>
          </a:r>
          <a:endParaRPr lang="lv-LV" sz="1400" b="0" kern="120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sp:txBody>
      <dsp:txXfrm>
        <a:off x="2811982" y="916725"/>
        <a:ext cx="1691965" cy="1691962"/>
      </dsp:txXfrm>
    </dsp:sp>
    <dsp:sp modelId="{DA13432D-960A-43D2-808A-CEE1716E5B74}">
      <dsp:nvSpPr>
        <dsp:cNvPr id="0" name=""/>
        <dsp:cNvSpPr/>
      </dsp:nvSpPr>
      <dsp:spPr>
        <a:xfrm>
          <a:off x="3691981" y="2162170"/>
          <a:ext cx="2392801" cy="2392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0" kern="120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Dedzinošas sāpes</a:t>
          </a:r>
          <a:endParaRPr lang="lv-LV" sz="1400" b="0" kern="120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sp:txBody>
      <dsp:txXfrm>
        <a:off x="4042399" y="2512587"/>
        <a:ext cx="1691965" cy="1691962"/>
      </dsp:txXfrm>
    </dsp:sp>
    <dsp:sp modelId="{E31D21D5-5892-4D45-882C-0668207BE928}">
      <dsp:nvSpPr>
        <dsp:cNvPr id="0" name=""/>
        <dsp:cNvSpPr/>
      </dsp:nvSpPr>
      <dsp:spPr>
        <a:xfrm>
          <a:off x="4922398" y="566308"/>
          <a:ext cx="2392801" cy="23927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0" kern="1200" dirty="0" smtClean="0">
              <a:latin typeface="+mn-lt"/>
              <a:ea typeface="Trebuchet MS"/>
              <a:cs typeface="Times New Roman" panose="02020603050405020304" pitchFamily="18" charset="0"/>
              <a:sym typeface="Trebuchet MS"/>
            </a:rPr>
            <a:t>Saldējošas sāpes</a:t>
          </a:r>
          <a:endParaRPr lang="lv-LV" sz="1400" b="0" kern="1200" dirty="0">
            <a:latin typeface="+mn-lt"/>
            <a:ea typeface="Trebuchet MS"/>
            <a:cs typeface="Times New Roman" panose="02020603050405020304" pitchFamily="18" charset="0"/>
            <a:sym typeface="Trebuchet MS"/>
          </a:endParaRPr>
        </a:p>
      </dsp:txBody>
      <dsp:txXfrm>
        <a:off x="5272816" y="916725"/>
        <a:ext cx="1691965" cy="1691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FBCB-6F43-441A-84EA-25DA89AF8E99}" type="datetimeFigureOut">
              <a:rPr lang="lv-LV" smtClean="0"/>
              <a:t>2014.12.18.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7002C-4B75-464E-BF40-D03C9DF67C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286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1893-6307-4A77-BBF4-B8DD60E7CB8A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AFB2-2414-44B2-AE19-66E77E099D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486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performance and efficiency.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Eliminates pushing on the tire.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Eases pain in the hands &amp; wrists.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control when braking</a:t>
            </a: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neuropathy at the wrist is one of the most frequently encountered entrapments. Golf, archery, cycling and wheelchair basketball are all associated with CTS.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It’s often bilateral, but usually affects the dominant hand to a greater degree. Patients often complain of wrist pain and forearm pain, and occasionally radiation to the arm or shoulder. Nocturnal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paresthesias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often pathognomonic of CTS and sensory symptoms frequently appear before motor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become involved.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AFB2-2414-44B2-AE19-66E77E099D1B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221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AFB2-2414-44B2-AE19-66E77E099D1B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684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AFB2-2414-44B2-AE19-66E77E099D1B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750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 training - Maximal repetition</a:t>
            </a:r>
          </a:p>
          <a:p>
            <a:r>
              <a:rPr lang="en-US" dirty="0" smtClean="0"/>
              <a:t>for longer duration to improve</a:t>
            </a:r>
          </a:p>
          <a:p>
            <a:r>
              <a:rPr lang="en-US" dirty="0" smtClean="0"/>
              <a:t>endurance for muscles around</a:t>
            </a:r>
          </a:p>
          <a:p>
            <a:r>
              <a:rPr lang="en-US" dirty="0" smtClean="0"/>
              <a:t>shoulder and elbow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AFB2-2414-44B2-AE19-66E77E099D1B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06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Tie kuri brauc retāk ir vairāk pakļauti nervu nospiedumiem, nekā tie kuri brauc biežāk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AFB2-2414-44B2-AE19-66E77E099D1B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37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Iesildīšanas,</a:t>
            </a:r>
            <a:r>
              <a:rPr lang="lv-LV" baseline="0" dirty="0" smtClean="0"/>
              <a:t> pareizais aprīkojums, sporta zāle(labāk ar treneri), fizioterapija, mājas vingrošana. Treniņi vērsti uz izturību, locītavu </a:t>
            </a:r>
            <a:r>
              <a:rPr lang="lv-LV" baseline="0" dirty="0" err="1" smtClean="0"/>
              <a:t>stabilitati</a:t>
            </a:r>
            <a:r>
              <a:rPr lang="lv-LV" baseline="0" dirty="0" smtClean="0"/>
              <a:t>. </a:t>
            </a:r>
          </a:p>
          <a:p>
            <a:r>
              <a:rPr lang="lv-LV" baseline="0" dirty="0" smtClean="0"/>
              <a:t>Stiepšanas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AFB2-2414-44B2-AE19-66E77E099D1B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367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AFB2-2414-44B2-AE19-66E77E099D1B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126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03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061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82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19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485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746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308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970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134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822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995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777CA3-E369-4304-8F2C-85ECB6C6883E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1749D9A-1383-4AB3-81D0-F5333B4CFF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42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t-fro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926234" cy="3255264"/>
          </a:xfrm>
        </p:spPr>
        <p:txBody>
          <a:bodyPr>
            <a:noAutofit/>
          </a:bodyPr>
          <a:lstStyle/>
          <a:p>
            <a:pPr algn="l"/>
            <a:r>
              <a:rPr lang="lv-LV" sz="4800" dirty="0" smtClean="0"/>
              <a:t>AUGŠĒJO EKSTREMITĀŠU NOSLODZE, PĀRVIETOJOTIES RATIŅKRĒSLĀ.</a:t>
            </a:r>
            <a:endParaRPr lang="lv-LV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dirty="0" smtClean="0"/>
              <a:t>Autors: </a:t>
            </a:r>
            <a:r>
              <a:rPr lang="lv-LV" dirty="0" err="1" smtClean="0"/>
              <a:t>Ergoterapeite</a:t>
            </a:r>
            <a:r>
              <a:rPr lang="lv-LV" dirty="0" smtClean="0"/>
              <a:t> Zoja </a:t>
            </a:r>
            <a:r>
              <a:rPr lang="lv-LV" dirty="0" err="1" smtClean="0"/>
              <a:t>Nesterova</a:t>
            </a:r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39987" y="5741894"/>
            <a:ext cx="117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Rīga, 2014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msktc.org/lib/docs/Manual_Wheelchair_iStock_000018287728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" y="4429926"/>
            <a:ext cx="3480536" cy="230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Labāk negaidīt, lai notiktu</a:t>
            </a:r>
            <a:endParaRPr lang="lv-LV" dirty="0"/>
          </a:p>
        </p:txBody>
      </p:sp>
      <p:pic>
        <p:nvPicPr>
          <p:cNvPr id="9218" name="Picture 2" descr="http://www.jasonpirozzolo.com/patientinfo/xcarptun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91" y="565813"/>
            <a:ext cx="33019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-png.theactivetimes.com/sites/default/files/images/10_4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43" y="568830"/>
            <a:ext cx="3552825" cy="235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dn-png.theactivetimes.com/sites/default/files/images/10_4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51" y="2928128"/>
            <a:ext cx="3169117" cy="21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everettclinic.com/crs/aha/xgolf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39" y="609777"/>
            <a:ext cx="3582248" cy="46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6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Atpūta un darbs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Darba ir jāievēro atpūtas pauzes;</a:t>
            </a:r>
          </a:p>
          <a:p>
            <a:r>
              <a:rPr lang="lv-LV" dirty="0" smtClean="0"/>
              <a:t>Gan jābrauc ar </a:t>
            </a:r>
            <a:r>
              <a:rPr lang="lv-LV" dirty="0" err="1" smtClean="0"/>
              <a:t>ratiņkrēslu</a:t>
            </a:r>
            <a:r>
              <a:rPr lang="lv-LV" dirty="0" smtClean="0"/>
              <a:t>, gan jātrenējas, gan jāatpūšas</a:t>
            </a:r>
          </a:p>
          <a:p>
            <a:r>
              <a:rPr lang="lv-LV" dirty="0" smtClean="0"/>
              <a:t>Sistēma!</a:t>
            </a:r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10242" name="Picture 2" descr="http://wheelchairassistance.com/wheelchair-ramp/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08" y="2058596"/>
            <a:ext cx="5280025" cy="39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3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Sports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Treniņš, treniņš, pareizais treniņš!</a:t>
            </a:r>
          </a:p>
          <a:p>
            <a:r>
              <a:rPr lang="lv-LV" dirty="0"/>
              <a:t>Sacensības iekļauj tikai braukšanu</a:t>
            </a:r>
            <a:r>
              <a:rPr lang="lv-LV" dirty="0" smtClean="0"/>
              <a:t>,</a:t>
            </a:r>
          </a:p>
          <a:p>
            <a:pPr marL="0" indent="0">
              <a:buNone/>
            </a:pPr>
            <a:r>
              <a:rPr lang="lv-LV" dirty="0" smtClean="0"/>
              <a:t> </a:t>
            </a:r>
            <a:r>
              <a:rPr lang="lv-LV" dirty="0"/>
              <a:t>bet braukšana iekļauj ļoti daudz. 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11266" name="Picture 2" descr="http://www.wheelchairnet.org/wcn_prodserv/docs/pwtg/sec2.2/IMAGE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20" y="491574"/>
            <a:ext cx="3682415" cy="36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ami.va.gov/images/Kleemann-wheelchairgames-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2841498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1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Masāžas</a:t>
            </a:r>
            <a:br>
              <a:rPr lang="lv-LV" dirty="0" smtClean="0"/>
            </a:br>
            <a:endParaRPr lang="lv-LV" dirty="0"/>
          </a:p>
        </p:txBody>
      </p:sp>
      <p:pic>
        <p:nvPicPr>
          <p:cNvPr id="12292" name="Picture 4" descr="http://mtabc.files.wordpress.com/2008/04/mass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68" y="393700"/>
            <a:ext cx="7467600" cy="54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1232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Baseins</a:t>
            </a:r>
            <a:endParaRPr lang="lv-LV" dirty="0"/>
          </a:p>
        </p:txBody>
      </p:sp>
      <p:pic>
        <p:nvPicPr>
          <p:cNvPr id="13314" name="Picture 2" descr="http://images.inmagine.com/400nwm/iris/imagebrokerrm-211/ptg012802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81" y="914400"/>
            <a:ext cx="7215931" cy="48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9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4338" name="Picture 2" descr="http://i190.photobucket.com/albums/z205/JekyllnHyde_photos/August%202014/Tia%203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6" y="1757183"/>
            <a:ext cx="7031037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8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 smtClean="0"/>
              <a:t>MUGURAS SMADZEŅU BOJĀJUMS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326" y="3961166"/>
            <a:ext cx="7315200" cy="2138889"/>
          </a:xfrm>
        </p:spPr>
        <p:txBody>
          <a:bodyPr/>
          <a:lstStyle/>
          <a:p>
            <a:r>
              <a:rPr lang="lv-LV" dirty="0" smtClean="0"/>
              <a:t>Rodas muguras smadzeņu nospiedums;</a:t>
            </a:r>
          </a:p>
          <a:p>
            <a:r>
              <a:rPr lang="lv-LV" dirty="0" smtClean="0"/>
              <a:t>Ierobežotas ķermeņa funkciju darbība</a:t>
            </a:r>
          </a:p>
          <a:p>
            <a:r>
              <a:rPr lang="lv-LV" dirty="0" err="1" smtClean="0"/>
              <a:t>Ierobēžota</a:t>
            </a:r>
            <a:r>
              <a:rPr lang="lv-LV" dirty="0" smtClean="0"/>
              <a:t> spēja pārvietoties ar </a:t>
            </a:r>
            <a:r>
              <a:rPr lang="lv-LV" dirty="0" err="1" smtClean="0"/>
              <a:t>kājam</a:t>
            </a:r>
            <a:endParaRPr lang="lv-LV" dirty="0" smtClean="0"/>
          </a:p>
          <a:p>
            <a:r>
              <a:rPr lang="lv-LV" dirty="0" err="1" smtClean="0"/>
              <a:t>Apgrutināta</a:t>
            </a:r>
            <a:r>
              <a:rPr lang="lv-LV" dirty="0" smtClean="0"/>
              <a:t> ikdienas aktivitāšu veikšana</a:t>
            </a:r>
            <a:endParaRPr lang="lv-LV" dirty="0"/>
          </a:p>
        </p:txBody>
      </p:sp>
      <p:pic>
        <p:nvPicPr>
          <p:cNvPr id="2050" name="Picture 2" descr="http://www.nlm.nih.gov/medlineplus/ency/images/ency/fullsize/19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68" y="913165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5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6"/>
            <a:ext cx="3498810" cy="4601183"/>
          </a:xfrm>
        </p:spPr>
        <p:txBody>
          <a:bodyPr/>
          <a:lstStyle/>
          <a:p>
            <a:r>
              <a:rPr lang="lv-LV" dirty="0"/>
              <a:t>MUGURAS SMADZEŅU </a:t>
            </a:r>
            <a:r>
              <a:rPr lang="lv-LV" dirty="0" smtClean="0"/>
              <a:t>BOJĀJUMS (2)</a:t>
            </a:r>
            <a:endParaRPr lang="lv-LV" dirty="0"/>
          </a:p>
        </p:txBody>
      </p:sp>
      <p:pic>
        <p:nvPicPr>
          <p:cNvPr id="3074" name="Picture 2" descr="http://weillcornellbrainandspine.org/sites/default/files/spinal-cord-injury-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863600"/>
            <a:ext cx="512127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2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Pārvietošanās </a:t>
            </a:r>
            <a:r>
              <a:rPr lang="lv-LV" dirty="0" err="1" smtClean="0"/>
              <a:t>ratiņkrēslā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135" y="798320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lv-LV" sz="3200" dirty="0" smtClean="0"/>
              <a:t>Ikdienā:</a:t>
            </a:r>
          </a:p>
          <a:p>
            <a:pPr lvl="1"/>
            <a:r>
              <a:rPr lang="lv-LV" sz="2800" dirty="0" smtClean="0"/>
              <a:t>Pārvietošanās </a:t>
            </a:r>
          </a:p>
          <a:p>
            <a:pPr lvl="1"/>
            <a:r>
              <a:rPr lang="lv-LV" sz="2800" dirty="0" smtClean="0"/>
              <a:t>Pārsēšanas</a:t>
            </a:r>
          </a:p>
          <a:p>
            <a:pPr lvl="1"/>
            <a:r>
              <a:rPr lang="lv-LV" sz="2800" dirty="0" smtClean="0"/>
              <a:t>Sports</a:t>
            </a:r>
          </a:p>
          <a:p>
            <a:pPr lvl="1"/>
            <a:r>
              <a:rPr lang="lv-LV" sz="2800" dirty="0" smtClean="0"/>
              <a:t>Ikdienas aktivitātes</a:t>
            </a:r>
          </a:p>
          <a:p>
            <a:pPr lvl="1"/>
            <a:r>
              <a:rPr lang="lv-LV" sz="2800" dirty="0" smtClean="0"/>
              <a:t>Darbs</a:t>
            </a:r>
          </a:p>
          <a:p>
            <a:r>
              <a:rPr lang="lv-LV" sz="3000" dirty="0" smtClean="0"/>
              <a:t>Riski</a:t>
            </a:r>
          </a:p>
          <a:p>
            <a:pPr lvl="1"/>
            <a:r>
              <a:rPr lang="lv-LV" sz="2800" dirty="0" smtClean="0"/>
              <a:t>Trauma</a:t>
            </a:r>
          </a:p>
          <a:p>
            <a:pPr lvl="1"/>
            <a:r>
              <a:rPr lang="lv-LV" sz="2800" dirty="0" smtClean="0"/>
              <a:t>Samazināts muskuļu </a:t>
            </a:r>
          </a:p>
          <a:p>
            <a:pPr marL="502920" lvl="1" indent="0">
              <a:buNone/>
            </a:pPr>
            <a:r>
              <a:rPr lang="lv-LV" sz="2800" dirty="0" smtClean="0"/>
              <a:t>Spēks;</a:t>
            </a:r>
          </a:p>
          <a:p>
            <a:pPr lvl="1"/>
            <a:r>
              <a:rPr lang="lv-LV" sz="2800" dirty="0" smtClean="0"/>
              <a:t>«</a:t>
            </a:r>
            <a:r>
              <a:rPr lang="lv-LV" sz="2800" i="1" dirty="0" smtClean="0"/>
              <a:t>Piedalās tikai sacensībās</a:t>
            </a:r>
            <a:r>
              <a:rPr lang="lv-LV" sz="2800" dirty="0" smtClean="0"/>
              <a:t>»</a:t>
            </a:r>
            <a:endParaRPr lang="lv-LV" dirty="0" smtClean="0"/>
          </a:p>
          <a:p>
            <a:pPr lvl="1"/>
            <a:endParaRPr lang="lv-LV" dirty="0"/>
          </a:p>
        </p:txBody>
      </p:sp>
      <p:pic>
        <p:nvPicPr>
          <p:cNvPr id="4100" name="Picture 4" descr="http://www.industrialdiamondcbn.com/man%20in%20a%20wheelchair%2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52" y="254508"/>
            <a:ext cx="4157553" cy="49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7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Kāda ir ietekme?</a:t>
            </a:r>
            <a:endParaRPr lang="lv-LV" dirty="0"/>
          </a:p>
        </p:txBody>
      </p:sp>
      <p:pic>
        <p:nvPicPr>
          <p:cNvPr id="5122" name="Picture 2" descr="http://www.walgreens.com/library/graphics/images/en/86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30" y="3571824"/>
            <a:ext cx="3872753" cy="30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16"/>
          <p:cNvSpPr/>
          <p:nvPr/>
        </p:nvSpPr>
        <p:spPr>
          <a:xfrm>
            <a:off x="7630924" y="937906"/>
            <a:ext cx="4121805" cy="26339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924" y="3571824"/>
            <a:ext cx="3427664" cy="2509960"/>
          </a:xfrm>
          <a:prstGeom prst="rect">
            <a:avLst/>
          </a:prstGeom>
        </p:spPr>
      </p:pic>
      <p:pic>
        <p:nvPicPr>
          <p:cNvPr id="5124" name="Picture 4" descr="http://ak.picdn.net/shutterstock/videos/4377722/preview/stock-footage-hispanic-business-man-in-wheelchair-using-lap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84" y="472785"/>
            <a:ext cx="5160540" cy="28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0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Sekas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91018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 darīt?!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693" y="811720"/>
            <a:ext cx="7315200" cy="5120640"/>
          </a:xfrm>
        </p:spPr>
        <p:txBody>
          <a:bodyPr/>
          <a:lstStyle/>
          <a:p>
            <a:r>
              <a:rPr lang="lv-LV" dirty="0" smtClean="0"/>
              <a:t>Izvelēties atbilstošo </a:t>
            </a:r>
            <a:r>
              <a:rPr lang="lv-LV" dirty="0" err="1" smtClean="0"/>
              <a:t>ratiņkrēslu</a:t>
            </a:r>
            <a:endParaRPr lang="lv-LV" dirty="0" smtClean="0"/>
          </a:p>
          <a:p>
            <a:pPr lvl="1"/>
            <a:r>
              <a:rPr lang="lv-LV" dirty="0" smtClean="0"/>
              <a:t>Vieglāks svars – </a:t>
            </a:r>
            <a:r>
              <a:rPr lang="lv-LV" dirty="0" err="1" smtClean="0"/>
              <a:t>terauds</a:t>
            </a:r>
            <a:r>
              <a:rPr lang="lv-LV" dirty="0" smtClean="0"/>
              <a:t>, alumīnijs, titāns, </a:t>
            </a:r>
            <a:r>
              <a:rPr lang="lv-LV" dirty="0" err="1" smtClean="0"/>
              <a:t>karbona</a:t>
            </a:r>
            <a:r>
              <a:rPr lang="lv-LV" dirty="0" smtClean="0"/>
              <a:t> šķiedras</a:t>
            </a:r>
          </a:p>
          <a:p>
            <a:pPr lvl="1"/>
            <a:r>
              <a:rPr lang="lv-LV" dirty="0" smtClean="0"/>
              <a:t>Atbilstoši izmēri – sēdvieta, muguriņas augstums, dziļums, stīpas, riteņu novietojums</a:t>
            </a:r>
          </a:p>
          <a:p>
            <a:pPr lvl="1"/>
            <a:r>
              <a:rPr lang="lv-LV" dirty="0" smtClean="0"/>
              <a:t>Rāmis… </a:t>
            </a:r>
          </a:p>
          <a:p>
            <a:pPr lvl="2"/>
            <a:r>
              <a:rPr lang="lv-LV" b="1" i="1" dirty="0" smtClean="0"/>
              <a:t>Vieglāk pārvietoties ar </a:t>
            </a:r>
            <a:r>
              <a:rPr lang="lv-LV" b="1" i="1" dirty="0" err="1" smtClean="0"/>
              <a:t>ratiņkrēslu</a:t>
            </a:r>
            <a:r>
              <a:rPr lang="lv-LV" b="1" i="1" dirty="0" smtClean="0"/>
              <a:t> ar nesalokāmo rāmi, nekā ar salokāmo</a:t>
            </a:r>
          </a:p>
          <a:p>
            <a:pPr lvl="1"/>
            <a:r>
              <a:rPr lang="lv-LV" b="1" i="1" dirty="0" smtClean="0"/>
              <a:t>Ergonomiskas stīpas</a:t>
            </a:r>
          </a:p>
          <a:p>
            <a:pPr lvl="1"/>
            <a:r>
              <a:rPr lang="lv-LV" b="1" i="1" dirty="0" smtClean="0"/>
              <a:t>- </a:t>
            </a:r>
            <a:r>
              <a:rPr lang="en-US" b="1" dirty="0"/>
              <a:t>Natural Fit </a:t>
            </a:r>
            <a:r>
              <a:rPr lang="en-US" b="1" dirty="0" smtClean="0"/>
              <a:t>Ergonomic</a:t>
            </a:r>
            <a:endParaRPr lang="lv-LV" b="1" dirty="0" smtClean="0"/>
          </a:p>
          <a:p>
            <a:pPr marL="502920" lvl="1" indent="0">
              <a:buNone/>
            </a:pPr>
            <a:r>
              <a:rPr lang="en-US" b="1" dirty="0" smtClean="0"/>
              <a:t>Grip Wheelchair</a:t>
            </a:r>
            <a:endParaRPr lang="lv-LV" b="1" dirty="0" smtClean="0"/>
          </a:p>
          <a:p>
            <a:pPr marL="502920" lvl="1" indent="0">
              <a:buNone/>
            </a:pPr>
            <a:r>
              <a:rPr lang="en-US" b="1" dirty="0" smtClean="0"/>
              <a:t> </a:t>
            </a:r>
            <a:r>
              <a:rPr lang="en-US" b="1" dirty="0" err="1"/>
              <a:t>Handrims</a:t>
            </a:r>
            <a:r>
              <a:rPr lang="en-US" b="1" dirty="0"/>
              <a:t> </a:t>
            </a:r>
            <a:r>
              <a:rPr lang="en-US" b="1" dirty="0" smtClean="0"/>
              <a:t>– Kit</a:t>
            </a:r>
            <a:endParaRPr lang="lv-LV" b="1" dirty="0" smtClean="0"/>
          </a:p>
          <a:p>
            <a:pPr marL="502920" lvl="1" indent="0">
              <a:buNone/>
            </a:pPr>
            <a:r>
              <a:rPr lang="lv-LV" i="1" dirty="0">
                <a:hlinkClick r:id="rId3"/>
              </a:rPr>
              <a:t>http://www.out-front.com</a:t>
            </a:r>
            <a:r>
              <a:rPr lang="lv-LV" i="1" dirty="0" smtClean="0">
                <a:hlinkClick r:id="rId3"/>
              </a:rPr>
              <a:t>/</a:t>
            </a:r>
            <a:endParaRPr lang="lv-LV" i="1" dirty="0" smtClean="0"/>
          </a:p>
          <a:p>
            <a:pPr marL="502920" lvl="1" indent="0">
              <a:buNone/>
            </a:pPr>
            <a:r>
              <a:rPr lang="lv-LV" i="1" dirty="0" err="1" smtClean="0"/>
              <a:t>naturalfit_overview.php</a:t>
            </a:r>
            <a:endParaRPr lang="lv-LV" i="1" dirty="0" smtClean="0"/>
          </a:p>
          <a:p>
            <a:pPr lvl="1"/>
            <a:endParaRPr lang="lv-LV" dirty="0"/>
          </a:p>
        </p:txBody>
      </p:sp>
      <p:pic>
        <p:nvPicPr>
          <p:cNvPr id="6146" name="Picture 2" descr="http://bike-on.com/merchant/955/images/large/NaturalF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5" y="3557587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1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darīt?!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E –</a:t>
            </a:r>
            <a:r>
              <a:rPr lang="lv-LV" dirty="0" err="1" smtClean="0"/>
              <a:t>motion</a:t>
            </a:r>
            <a:r>
              <a:rPr lang="lv-LV" dirty="0" smtClean="0"/>
              <a:t> </a:t>
            </a:r>
            <a:r>
              <a:rPr lang="lv-LV" dirty="0" err="1" smtClean="0"/>
              <a:t>alber</a:t>
            </a:r>
            <a:endParaRPr lang="lv-LV" dirty="0" smtClean="0"/>
          </a:p>
          <a:p>
            <a:endParaRPr lang="lv-LV" dirty="0"/>
          </a:p>
          <a:p>
            <a:r>
              <a:rPr lang="lv-LV" i="1" dirty="0"/>
              <a:t>http://www.invacare.eu.com/articles/invc-video-alber-e-motion-m15--49-69.php</a:t>
            </a:r>
          </a:p>
        </p:txBody>
      </p:sp>
      <p:pic>
        <p:nvPicPr>
          <p:cNvPr id="7170" name="Picture 2" descr="Gerald Simonds e-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864108"/>
            <a:ext cx="4969931" cy="35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2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 darīt?!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745" y="621313"/>
            <a:ext cx="3355361" cy="3021359"/>
          </a:xfrm>
        </p:spPr>
        <p:txBody>
          <a:bodyPr/>
          <a:lstStyle/>
          <a:p>
            <a:r>
              <a:rPr lang="lv-LV" dirty="0" smtClean="0"/>
              <a:t>Darbs ar datoru</a:t>
            </a:r>
          </a:p>
          <a:p>
            <a:endParaRPr lang="lv-LV" dirty="0"/>
          </a:p>
        </p:txBody>
      </p:sp>
      <p:pic>
        <p:nvPicPr>
          <p:cNvPr id="8194" name="Picture 2" descr="http://1.bp.blogspot.com/_EkgQbV4tsYs/SppygOaojWI/AAAAAAAAAL0/4-ZLDXjb7yU/s400/Using-Keyboard-Carpal-Tunnel-Syndr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67" y="322821"/>
            <a:ext cx="3837978" cy="33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wristease.com/mouse_keyboard_wrist_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9" y="3764564"/>
            <a:ext cx="5771092" cy="26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eyeprotectorpro.com/mouse_handing_rsi_prev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06" y="3560305"/>
            <a:ext cx="4276279" cy="3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8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598</TotalTime>
  <Words>318</Words>
  <Application>Microsoft Office PowerPoint</Application>
  <PresentationFormat>Widescreen</PresentationFormat>
  <Paragraphs>100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Trebuchet MS</vt:lpstr>
      <vt:lpstr>Wingdings 2</vt:lpstr>
      <vt:lpstr>Frame</vt:lpstr>
      <vt:lpstr>AUGŠĒJO EKSTREMITĀŠU NOSLODZE, PĀRVIETOJOTIES RATIŅKRĒSLĀ.</vt:lpstr>
      <vt:lpstr>MUGURAS SMADZEŅU BOJĀJUMS</vt:lpstr>
      <vt:lpstr>MUGURAS SMADZEŅU BOJĀJUMS (2)</vt:lpstr>
      <vt:lpstr>Pārvietošanās ratiņkrēslā</vt:lpstr>
      <vt:lpstr>Kāda ir ietekme?</vt:lpstr>
      <vt:lpstr>Sekas</vt:lpstr>
      <vt:lpstr>Ko darīt?!</vt:lpstr>
      <vt:lpstr>Ko darīt?!</vt:lpstr>
      <vt:lpstr>Ko darīt?!</vt:lpstr>
      <vt:lpstr>Labāk negaidīt, lai notiktu</vt:lpstr>
      <vt:lpstr>Atpūta un darbs</vt:lpstr>
      <vt:lpstr>Sports</vt:lpstr>
      <vt:lpstr>Masāžas </vt:lpstr>
      <vt:lpstr>Baseins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AUGŠĒJO EKSTREMITĀŠU NOSLODZE, PĀRVIETOJOTIES RATIŅKRĒSLĀ.</dc:title>
  <dc:creator>Zoja</dc:creator>
  <cp:lastModifiedBy>Zoja</cp:lastModifiedBy>
  <cp:revision>16</cp:revision>
  <cp:lastPrinted>2014-12-18T05:48:23Z</cp:lastPrinted>
  <dcterms:created xsi:type="dcterms:W3CDTF">2014-12-17T20:32:36Z</dcterms:created>
  <dcterms:modified xsi:type="dcterms:W3CDTF">2014-12-18T06:30:36Z</dcterms:modified>
</cp:coreProperties>
</file>