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63" r:id="rId13"/>
    <p:sldId id="262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>
        <p:scale>
          <a:sx n="100" d="100"/>
          <a:sy n="100" d="100"/>
        </p:scale>
        <p:origin x="-84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6F46C-FDC5-4550-AD07-BCE9FA53B3BA}" type="datetimeFigureOut">
              <a:rPr lang="lv-LV" smtClean="0"/>
              <a:pPr/>
              <a:t>17.12.2014.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962CD-38E4-41A1-8466-93A5829C0BB6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Disabled peoples orgs (are ones which are run and controlled by disabled people)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D7EA2-9278-46DF-8AC0-1D868539B946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3838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295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lv-LV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Gatis Caunītis</a:t>
            </a:r>
            <a:endParaRPr lang="en-GB" sz="2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algn="ctr">
              <a:buNone/>
            </a:pPr>
            <a:r>
              <a:rPr lang="lv-LV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Latvian National Coordinator</a:t>
            </a:r>
            <a:endParaRPr lang="en-GB" sz="2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algn="ctr">
              <a:buNone/>
            </a:pPr>
            <a:r>
              <a:rPr lang="lv-LV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ENIL - 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European Network on Independent Living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954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lv-LV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Neatkarīga Dzīve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lv-LV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Eiropas Skatījumā</a:t>
            </a:r>
            <a:endParaRPr kumimoji="0" lang="en-GB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Futura Md BT" pitchFamily="34" charset="0"/>
              </a:rPr>
              <a:t>Judy Heumann </a:t>
            </a:r>
            <a:r>
              <a:rPr lang="lv-LV" dirty="0" smtClean="0">
                <a:latin typeface="Futura Md BT" pitchFamily="34" charset="0"/>
              </a:rPr>
              <a:t>un</a:t>
            </a:r>
            <a:r>
              <a:rPr lang="sv-SE" dirty="0" smtClean="0">
                <a:latin typeface="Futura Md BT" pitchFamily="34" charset="0"/>
              </a:rPr>
              <a:t> Adolf Ratzka</a:t>
            </a:r>
            <a:endParaRPr lang="lv-LV" dirty="0">
              <a:latin typeface="Futura Md BT" pitchFamily="34" charset="0"/>
            </a:endParaRPr>
          </a:p>
        </p:txBody>
      </p:sp>
      <p:pic>
        <p:nvPicPr>
          <p:cNvPr id="4" name="Platshållare för innehåll 3" descr="image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5776" r="-15776"/>
          <a:stretch>
            <a:fillRect/>
          </a:stretch>
        </p:blipFill>
        <p:spPr>
          <a:xfrm>
            <a:off x="595752" y="1676401"/>
            <a:ext cx="7952496" cy="4373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>
                <a:latin typeface="Futura Md BT" pitchFamily="34" charset="0"/>
              </a:rPr>
              <a:t>Neatkarīgas Dzīves kustības GURU Eiropā</a:t>
            </a:r>
            <a:endParaRPr lang="lv-LV" b="1" dirty="0">
              <a:latin typeface="Futura Md B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lv-LV" dirty="0" smtClean="0">
              <a:latin typeface="Futura Md BT" pitchFamily="34" charset="0"/>
            </a:endParaRPr>
          </a:p>
          <a:p>
            <a:r>
              <a:rPr lang="sv-SE" dirty="0" smtClean="0">
                <a:latin typeface="Futura Md BT" pitchFamily="34" charset="0"/>
              </a:rPr>
              <a:t>Adolf Ratzka – </a:t>
            </a:r>
            <a:r>
              <a:rPr lang="lv-LV" dirty="0" smtClean="0">
                <a:latin typeface="Futura Md BT" pitchFamily="34" charset="0"/>
              </a:rPr>
              <a:t>Zviedrija</a:t>
            </a:r>
            <a:r>
              <a:rPr lang="sv-SE" dirty="0" smtClean="0">
                <a:latin typeface="Futura Md BT" pitchFamily="34" charset="0"/>
              </a:rPr>
              <a:t> </a:t>
            </a:r>
          </a:p>
          <a:p>
            <a:r>
              <a:rPr lang="sv-SE" dirty="0" smtClean="0">
                <a:latin typeface="Futura Md BT" pitchFamily="34" charset="0"/>
              </a:rPr>
              <a:t>John Evans – </a:t>
            </a:r>
            <a:r>
              <a:rPr lang="lv-LV" dirty="0" smtClean="0">
                <a:latin typeface="Futura Md BT" pitchFamily="34" charset="0"/>
              </a:rPr>
              <a:t>Apvienotā Karaliste (UK)</a:t>
            </a:r>
            <a:endParaRPr lang="sv-SE" dirty="0" smtClean="0">
              <a:latin typeface="Futura Md BT" pitchFamily="34" charset="0"/>
            </a:endParaRPr>
          </a:p>
          <a:p>
            <a:r>
              <a:rPr lang="sv-SE" dirty="0" smtClean="0">
                <a:latin typeface="Futura Md BT" pitchFamily="34" charset="0"/>
              </a:rPr>
              <a:t>Kapka Panayotova– </a:t>
            </a:r>
            <a:r>
              <a:rPr lang="lv-LV" dirty="0" smtClean="0">
                <a:latin typeface="Futura Md BT" pitchFamily="34" charset="0"/>
              </a:rPr>
              <a:t>Bulgārija</a:t>
            </a:r>
            <a:endParaRPr lang="sv-SE" dirty="0" smtClean="0">
              <a:latin typeface="Futura Md BT" pitchFamily="34" charset="0"/>
            </a:endParaRPr>
          </a:p>
          <a:p>
            <a:r>
              <a:rPr lang="sv-SE" dirty="0" smtClean="0">
                <a:latin typeface="Futura Md BT" pitchFamily="34" charset="0"/>
              </a:rPr>
              <a:t>Bente Skansgård – </a:t>
            </a:r>
            <a:r>
              <a:rPr lang="lv-LV" dirty="0" smtClean="0">
                <a:latin typeface="Futura Md BT" pitchFamily="34" charset="0"/>
              </a:rPr>
              <a:t>Norvēģija</a:t>
            </a:r>
            <a:endParaRPr lang="sv-SE" dirty="0" smtClean="0">
              <a:latin typeface="Futura Md BT" pitchFamily="34" charset="0"/>
            </a:endParaRPr>
          </a:p>
          <a:p>
            <a:r>
              <a:rPr lang="sv-SE" dirty="0" smtClean="0">
                <a:latin typeface="Futura Md BT" pitchFamily="34" charset="0"/>
              </a:rPr>
              <a:t>Martin Naughton – </a:t>
            </a:r>
            <a:r>
              <a:rPr lang="lv-LV" dirty="0" smtClean="0">
                <a:latin typeface="Futura Md BT" pitchFamily="34" charset="0"/>
              </a:rPr>
              <a:t>Īrija</a:t>
            </a:r>
            <a:endParaRPr lang="en-US" dirty="0" smtClean="0">
              <a:latin typeface="Futura Md BT" pitchFamily="34" charset="0"/>
            </a:endParaRPr>
          </a:p>
          <a:p>
            <a:endParaRPr lang="en-US" dirty="0" smtClean="0">
              <a:latin typeface="Futura Md BT" pitchFamily="34" charset="0"/>
            </a:endParaRPr>
          </a:p>
          <a:p>
            <a:r>
              <a:rPr lang="lv-LV" b="1" dirty="0" smtClean="0">
                <a:latin typeface="Futura Md BT" pitchFamily="34" charset="0"/>
              </a:rPr>
              <a:t>TU</a:t>
            </a:r>
            <a:r>
              <a:rPr lang="en-US" b="1" dirty="0" smtClean="0">
                <a:latin typeface="Futura Md BT" pitchFamily="34" charset="0"/>
              </a:rPr>
              <a:t> – </a:t>
            </a:r>
            <a:r>
              <a:rPr lang="lv-LV" b="1" dirty="0" smtClean="0">
                <a:latin typeface="Futura Md BT" pitchFamily="34" charset="0"/>
              </a:rPr>
              <a:t>savā valstī</a:t>
            </a:r>
            <a:r>
              <a:rPr lang="en-US" b="1" dirty="0" smtClean="0">
                <a:latin typeface="Futura Md BT" pitchFamily="34" charset="0"/>
              </a:rPr>
              <a:t>.</a:t>
            </a:r>
            <a:endParaRPr lang="sv-SE" b="1" dirty="0" smtClean="0">
              <a:latin typeface="Futura Md BT" pitchFamily="34" charset="0"/>
            </a:endParaRPr>
          </a:p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effectLst/>
                <a:latin typeface="Futura Md BT" pitchFamily="34" charset="0"/>
              </a:rPr>
              <a:t>Neatkarīga Dzīve</a:t>
            </a:r>
            <a:endParaRPr lang="en-GB" b="1" dirty="0">
              <a:effectLst/>
              <a:latin typeface="Futura Md B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>
                <a:latin typeface="Futura Md BT" pitchFamily="34" charset="0"/>
              </a:rPr>
              <a:t>Neatkarīgas Dzīves Organizācijas ir identificējušas 12 lietas kas ir nepieciešamas, lai persona pilnībā sasniegtu Neatkarīgu Dzīvi.</a:t>
            </a:r>
            <a:endParaRPr lang="en-GB" dirty="0" smtClean="0">
              <a:latin typeface="Futura Md BT" pitchFamily="34" charset="0"/>
            </a:endParaRPr>
          </a:p>
          <a:p>
            <a:endParaRPr lang="lv-LV" dirty="0" smtClean="0">
              <a:latin typeface="Futura Md BT" pitchFamily="34" charset="0"/>
            </a:endParaRPr>
          </a:p>
          <a:p>
            <a:r>
              <a:rPr lang="lv-LV" dirty="0" smtClean="0">
                <a:latin typeface="Futura Md BT" pitchFamily="34" charset="0"/>
              </a:rPr>
              <a:t>Tie ir zināmi kā 12 balsti Neatkarīgai Dzīvei.</a:t>
            </a:r>
            <a:endParaRPr lang="en-GB" dirty="0">
              <a:latin typeface="Futura Md B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813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effectLst/>
                <a:latin typeface="Futura Md BT" pitchFamily="34" charset="0"/>
              </a:rPr>
              <a:t>12 </a:t>
            </a:r>
            <a:r>
              <a:rPr lang="lv-LV" b="1" dirty="0" smtClean="0">
                <a:latin typeface="Futura Md BT" pitchFamily="34" charset="0"/>
              </a:rPr>
              <a:t>balsti neatkarīgai dzīvei</a:t>
            </a:r>
            <a:endParaRPr lang="en-GB" b="1" dirty="0">
              <a:effectLst/>
              <a:latin typeface="Futura Md BT" pitchFamily="34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187624" y="1370449"/>
            <a:ext cx="7415300" cy="1459999"/>
            <a:chOff x="229" y="482"/>
            <a:chExt cx="5382" cy="1380"/>
          </a:xfrm>
        </p:grpSpPr>
        <p:pic>
          <p:nvPicPr>
            <p:cNvPr id="5" name="Picture 4" descr="hous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" y="482"/>
              <a:ext cx="1007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minico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7" y="482"/>
              <a:ext cx="1200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bu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" y="482"/>
              <a:ext cx="1270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access_ram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" y="482"/>
              <a:ext cx="1225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410" y="1477"/>
              <a:ext cx="97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lv-LV" altLang="en-US" dirty="0" smtClean="0">
                  <a:cs typeface="Arial" charset="0"/>
                </a:rPr>
                <a:t>Pieejamība</a:t>
              </a:r>
              <a:endParaRPr lang="en-GB" altLang="en-US" dirty="0">
                <a:cs typeface="Arial" charset="0"/>
              </a:endParaRPr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1758" y="1508"/>
              <a:ext cx="92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GB" altLang="en-US" dirty="0" smtClean="0">
                  <a:cs typeface="Arial" charset="0"/>
                </a:rPr>
                <a:t>Transport</a:t>
              </a:r>
              <a:r>
                <a:rPr lang="lv-LV" altLang="en-US" dirty="0" smtClean="0">
                  <a:cs typeface="Arial" charset="0"/>
                </a:rPr>
                <a:t>s</a:t>
              </a:r>
              <a:endParaRPr lang="en-GB" altLang="en-US" dirty="0">
                <a:cs typeface="Arial" charset="0"/>
              </a:endParaRPr>
            </a:p>
          </p:txBody>
        </p:sp>
        <p:sp>
          <p:nvSpPr>
            <p:cNvPr id="11" name="Text Box 18"/>
            <p:cNvSpPr txBox="1">
              <a:spLocks noChangeArrowheads="1"/>
            </p:cNvSpPr>
            <p:nvPr/>
          </p:nvSpPr>
          <p:spPr bwMode="auto">
            <a:xfrm>
              <a:off x="3119" y="1508"/>
              <a:ext cx="972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lv-LV" altLang="en-US" dirty="0" smtClean="0">
                  <a:cs typeface="Arial" charset="0"/>
                </a:rPr>
                <a:t>Aprīkojums</a:t>
              </a:r>
              <a:endParaRPr lang="en-GB" altLang="en-US" dirty="0">
                <a:cs typeface="Arial" charset="0"/>
              </a:endParaRPr>
            </a:p>
          </p:txBody>
        </p:sp>
        <p:sp>
          <p:nvSpPr>
            <p:cNvPr id="12" name="Text Box 19"/>
            <p:cNvSpPr txBox="1">
              <a:spLocks noChangeArrowheads="1"/>
            </p:cNvSpPr>
            <p:nvPr/>
          </p:nvSpPr>
          <p:spPr bwMode="auto">
            <a:xfrm>
              <a:off x="4672" y="1513"/>
              <a:ext cx="74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lv-LV" altLang="en-US" dirty="0" smtClean="0">
                  <a:cs typeface="Arial" charset="0"/>
                </a:rPr>
                <a:t>Pajumte</a:t>
              </a:r>
              <a:endParaRPr lang="en-GB" altLang="en-US" dirty="0">
                <a:cs typeface="Arial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008927" y="3191675"/>
            <a:ext cx="7893051" cy="1522413"/>
            <a:chOff x="249" y="1933"/>
            <a:chExt cx="4972" cy="959"/>
          </a:xfrm>
        </p:grpSpPr>
        <p:pic>
          <p:nvPicPr>
            <p:cNvPr id="14" name="Picture 13" descr="Support worker writi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" y="1933"/>
              <a:ext cx="1042" cy="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 descr="bos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1933"/>
              <a:ext cx="906" cy="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access to college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1979"/>
              <a:ext cx="1116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Money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1979"/>
              <a:ext cx="1042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>
              <a:off x="2147" y="2620"/>
              <a:ext cx="50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lv-LV" altLang="en-US" dirty="0" smtClean="0">
                  <a:cs typeface="Arial" charset="0"/>
                </a:rPr>
                <a:t>Darbs</a:t>
              </a:r>
              <a:endParaRPr lang="en-GB" altLang="en-US" dirty="0">
                <a:cs typeface="Arial" charset="0"/>
              </a:endParaRPr>
            </a:p>
          </p:txBody>
        </p:sp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3204" y="2641"/>
              <a:ext cx="54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lv-LV" altLang="en-US" dirty="0" smtClean="0">
                  <a:cs typeface="Arial" charset="0"/>
                </a:rPr>
                <a:t>Nauda</a:t>
              </a:r>
              <a:endParaRPr lang="en-GB" altLang="en-US" dirty="0">
                <a:cs typeface="Arial" charset="0"/>
              </a:endParaRPr>
            </a:p>
          </p:txBody>
        </p:sp>
        <p:sp>
          <p:nvSpPr>
            <p:cNvPr id="20" name="Text Box 27"/>
            <p:cNvSpPr txBox="1">
              <a:spLocks noChangeArrowheads="1"/>
            </p:cNvSpPr>
            <p:nvPr/>
          </p:nvSpPr>
          <p:spPr bwMode="auto">
            <a:xfrm>
              <a:off x="4195" y="2659"/>
              <a:ext cx="62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lv-LV" altLang="en-US" dirty="0" smtClean="0">
                  <a:cs typeface="Arial" charset="0"/>
                </a:rPr>
                <a:t>Izglītība</a:t>
              </a:r>
              <a:endParaRPr lang="en-GB" altLang="en-US" dirty="0">
                <a:cs typeface="Arial" charset="0"/>
              </a:endParaRPr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249" y="2641"/>
              <a:ext cx="156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GB" altLang="en-US" dirty="0" smtClean="0">
                  <a:cs typeface="Arial" charset="0"/>
                </a:rPr>
                <a:t>P</a:t>
              </a:r>
              <a:r>
                <a:rPr lang="lv-LV" altLang="en-US" dirty="0" smtClean="0">
                  <a:cs typeface="Arial" charset="0"/>
                </a:rPr>
                <a:t>ersoniskais Asistents</a:t>
              </a:r>
              <a:endParaRPr lang="en-GB" altLang="en-US" dirty="0">
                <a:cs typeface="Arial" charset="0"/>
              </a:endParaRPr>
            </a:p>
          </p:txBody>
        </p:sp>
      </p:grp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093184" y="4942380"/>
            <a:ext cx="7882500" cy="1513202"/>
            <a:chOff x="184" y="3102"/>
            <a:chExt cx="5721" cy="1247"/>
          </a:xfrm>
        </p:grpSpPr>
        <p:pic>
          <p:nvPicPr>
            <p:cNvPr id="23" name="Picture 22" descr="access easy words + pics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" y="3103"/>
              <a:ext cx="1032" cy="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 descr="D:\GIFS_OF_THE_IMAGE_BANK\DIFFERENT_DIS_PEOPLE.GI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7" y="3102"/>
              <a:ext cx="1134" cy="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184" y="4045"/>
              <a:ext cx="953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lv-LV" altLang="en-US" dirty="0" smtClean="0">
                  <a:cs typeface="Arial" charset="0"/>
                </a:rPr>
                <a:t>Informācija</a:t>
              </a:r>
              <a:endParaRPr lang="en-GB" altLang="en-US" dirty="0">
                <a:cs typeface="Arial" charset="0"/>
              </a:endParaRPr>
            </a:p>
          </p:txBody>
        </p:sp>
        <p:sp>
          <p:nvSpPr>
            <p:cNvPr id="26" name="Text Box 33"/>
            <p:cNvSpPr txBox="1">
              <a:spLocks noChangeArrowheads="1"/>
            </p:cNvSpPr>
            <p:nvPr/>
          </p:nvSpPr>
          <p:spPr bwMode="auto">
            <a:xfrm>
              <a:off x="2971" y="4045"/>
              <a:ext cx="147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lv-LV" altLang="en-US" dirty="0" smtClean="0">
                  <a:cs typeface="Arial" charset="0"/>
                </a:rPr>
                <a:t>Apkārtējo Atbalsts</a:t>
              </a:r>
              <a:endParaRPr lang="en-GB" altLang="en-US" dirty="0">
                <a:cs typeface="Arial" charset="0"/>
              </a:endParaRPr>
            </a:p>
          </p:txBody>
        </p:sp>
        <p:pic>
          <p:nvPicPr>
            <p:cNvPr id="27" name="Picture 26" descr="ADVOCATE_MAL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8" y="3103"/>
              <a:ext cx="928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35"/>
            <p:cNvSpPr txBox="1">
              <a:spLocks noChangeArrowheads="1"/>
            </p:cNvSpPr>
            <p:nvPr/>
          </p:nvSpPr>
          <p:spPr bwMode="auto">
            <a:xfrm>
              <a:off x="1816" y="4045"/>
              <a:ext cx="1130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GB" altLang="en-US" dirty="0" smtClean="0">
                  <a:cs typeface="Arial" charset="0"/>
                </a:rPr>
                <a:t>A</a:t>
              </a:r>
              <a:r>
                <a:rPr lang="lv-LV" altLang="en-US" dirty="0" smtClean="0">
                  <a:cs typeface="Arial" charset="0"/>
                </a:rPr>
                <a:t>izstāvēšana</a:t>
              </a:r>
              <a:endParaRPr lang="en-GB" altLang="en-US" dirty="0">
                <a:cs typeface="Arial" charset="0"/>
              </a:endParaRPr>
            </a:p>
          </p:txBody>
        </p:sp>
        <p:pic>
          <p:nvPicPr>
            <p:cNvPr id="29" name="Picture 28" descr="HEALTH_COMMUNITY_SERVICES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" y="3103"/>
              <a:ext cx="866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 Box 37"/>
            <p:cNvSpPr txBox="1">
              <a:spLocks noChangeArrowheads="1"/>
            </p:cNvSpPr>
            <p:nvPr/>
          </p:nvSpPr>
          <p:spPr bwMode="auto">
            <a:xfrm>
              <a:off x="4468" y="4045"/>
              <a:ext cx="1437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lv-LV" altLang="en-US" dirty="0" smtClean="0">
                  <a:cs typeface="Arial" charset="0"/>
                </a:rPr>
                <a:t>Veselības Aprūpe</a:t>
              </a:r>
              <a:endParaRPr lang="en-GB" altLang="en-US" dirty="0">
                <a:cs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0670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>
                <a:latin typeface="Futura Md BT" pitchFamily="34" charset="0"/>
              </a:rPr>
              <a:t>Iesaistīšanās dažādos projektos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>
              <a:latin typeface="Futura Md BT" pitchFamily="34" charset="0"/>
            </a:endParaRPr>
          </a:p>
          <a:p>
            <a:r>
              <a:rPr lang="lv-LV" dirty="0" smtClean="0">
                <a:latin typeface="Futura Md BT" pitchFamily="34" charset="0"/>
              </a:rPr>
              <a:t>Iespēja paplašināt izpratni un zināšanas;</a:t>
            </a:r>
          </a:p>
          <a:p>
            <a:endParaRPr lang="lv-LV" dirty="0" smtClean="0">
              <a:latin typeface="Futura Md BT" pitchFamily="34" charset="0"/>
            </a:endParaRPr>
          </a:p>
          <a:p>
            <a:r>
              <a:rPr lang="lv-LV" dirty="0" smtClean="0">
                <a:latin typeface="Futura Md BT" pitchFamily="34" charset="0"/>
              </a:rPr>
              <a:t>Ieaurdzīt patieso situāciju citās ES valstīs;</a:t>
            </a:r>
          </a:p>
          <a:p>
            <a:endParaRPr lang="lv-LV" dirty="0" smtClean="0">
              <a:latin typeface="Futura Md BT" pitchFamily="34" charset="0"/>
            </a:endParaRPr>
          </a:p>
          <a:p>
            <a:r>
              <a:rPr lang="lv-LV" dirty="0" smtClean="0">
                <a:latin typeface="Futura Md BT" pitchFamily="34" charset="0"/>
              </a:rPr>
              <a:t>Iegūt jaunus kontaktus;</a:t>
            </a:r>
            <a:endParaRPr lang="lv-LV" dirty="0">
              <a:latin typeface="Futura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algn="ctr">
              <a:buNone/>
            </a:pPr>
            <a:r>
              <a:rPr lang="lv-LV" sz="5400" b="1" dirty="0" smtClean="0">
                <a:solidFill>
                  <a:schemeClr val="accent1">
                    <a:lumMod val="75000"/>
                  </a:schemeClr>
                </a:solidFill>
                <a:latin typeface="Futura Md BT" pitchFamily="34" charset="0"/>
                <a:ea typeface="ＭＳ Ｐゴシック" pitchFamily="-65" charset="-128"/>
              </a:rPr>
              <a:t>PALDIES !!!</a:t>
            </a:r>
          </a:p>
          <a:p>
            <a:pPr>
              <a:buNone/>
            </a:pPr>
            <a:endParaRPr lang="lv-LV" b="1" dirty="0" smtClean="0">
              <a:solidFill>
                <a:schemeClr val="accent1">
                  <a:lumMod val="75000"/>
                </a:schemeClr>
              </a:solidFill>
              <a:latin typeface="Futura Md BT" pitchFamily="34" charset="0"/>
              <a:ea typeface="ＭＳ Ｐゴシック" pitchFamily="-65" charset="-128"/>
            </a:endParaRPr>
          </a:p>
          <a:p>
            <a:pPr>
              <a:buNone/>
            </a:pPr>
            <a:endParaRPr lang="lv-LV" b="1" dirty="0" smtClean="0">
              <a:solidFill>
                <a:schemeClr val="accent1">
                  <a:lumMod val="75000"/>
                </a:schemeClr>
              </a:solidFill>
              <a:latin typeface="Futura Md BT" pitchFamily="34" charset="0"/>
              <a:ea typeface="ＭＳ Ｐゴシック" pitchFamily="-65" charset="-128"/>
            </a:endParaRPr>
          </a:p>
          <a:p>
            <a:pPr algn="ctr">
              <a:buNone/>
            </a:pPr>
            <a:r>
              <a:rPr lang="lv-LV" sz="4400" dirty="0" smtClean="0">
                <a:solidFill>
                  <a:schemeClr val="accent1">
                    <a:lumMod val="75000"/>
                  </a:schemeClr>
                </a:solidFill>
                <a:latin typeface="Futura Md BT" pitchFamily="34" charset="0"/>
                <a:ea typeface="ＭＳ Ｐゴシック" pitchFamily="-65" charset="-128"/>
              </a:rPr>
              <a:t>gatis.caunitis</a:t>
            </a:r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  <a:latin typeface="Futura Md BT" pitchFamily="34" charset="0"/>
                <a:ea typeface="ＭＳ Ｐゴシック" pitchFamily="-65" charset="-128"/>
              </a:rPr>
              <a:t>@</a:t>
            </a:r>
            <a:r>
              <a:rPr lang="en-GB" sz="4400" dirty="0" err="1" smtClean="0">
                <a:solidFill>
                  <a:schemeClr val="accent1">
                    <a:lumMod val="75000"/>
                  </a:schemeClr>
                </a:solidFill>
                <a:latin typeface="Futura Md BT" pitchFamily="34" charset="0"/>
                <a:ea typeface="ＭＳ Ｐゴシック" pitchFamily="-65" charset="-128"/>
              </a:rPr>
              <a:t>enil.eu</a:t>
            </a:r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  <a:latin typeface="Futura Md BT" pitchFamily="34" charset="0"/>
                <a:ea typeface="ＭＳ Ｐゴシック" pitchFamily="-65" charset="-128"/>
              </a:rPr>
              <a:t/>
            </a:r>
            <a:br>
              <a:rPr lang="en-GB" sz="4400" dirty="0" smtClean="0">
                <a:solidFill>
                  <a:schemeClr val="accent1">
                    <a:lumMod val="75000"/>
                  </a:schemeClr>
                </a:solidFill>
                <a:latin typeface="Futura Md BT" pitchFamily="34" charset="0"/>
                <a:ea typeface="ＭＳ Ｐゴシック" pitchFamily="-65" charset="-128"/>
              </a:rPr>
            </a:br>
            <a:endParaRPr lang="lv-LV" sz="4400" dirty="0" smtClean="0">
              <a:solidFill>
                <a:schemeClr val="accent1">
                  <a:lumMod val="75000"/>
                </a:schemeClr>
              </a:solidFill>
              <a:latin typeface="Futura Md BT" pitchFamily="34" charset="0"/>
              <a:ea typeface="ＭＳ Ｐゴシック" pitchFamily="-65" charset="-128"/>
            </a:endParaRPr>
          </a:p>
          <a:p>
            <a:pPr algn="ctr">
              <a:buNone/>
            </a:pPr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  <a:latin typeface="Futura Md BT" pitchFamily="34" charset="0"/>
                <a:ea typeface="ＭＳ Ｐゴシック" pitchFamily="-65" charset="-128"/>
              </a:rPr>
              <a:t/>
            </a:r>
            <a:br>
              <a:rPr lang="en-GB" sz="4400" dirty="0" smtClean="0">
                <a:solidFill>
                  <a:schemeClr val="accent1">
                    <a:lumMod val="75000"/>
                  </a:schemeClr>
                </a:solidFill>
                <a:latin typeface="Futura Md BT" pitchFamily="34" charset="0"/>
                <a:ea typeface="ＭＳ Ｐゴシック" pitchFamily="-65" charset="-128"/>
              </a:rPr>
            </a:br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  <a:latin typeface="Futura Md BT" pitchFamily="34" charset="0"/>
                <a:ea typeface="ＭＳ Ｐゴシック" pitchFamily="-65" charset="-128"/>
              </a:rPr>
              <a:t>www.enil.eu</a:t>
            </a:r>
            <a:endParaRPr lang="lv-LV" sz="4400" dirty="0">
              <a:solidFill>
                <a:schemeClr val="accent1">
                  <a:lumMod val="75000"/>
                </a:schemeClr>
              </a:solidFill>
              <a:latin typeface="Futura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>
                <a:latin typeface="Futura Md BT" pitchFamily="34" charset="0"/>
                <a:cs typeface="Arial" pitchFamily="34" charset="0"/>
              </a:rPr>
              <a:t>Patīk skriet</a:t>
            </a:r>
          </a:p>
          <a:p>
            <a:pPr algn="l">
              <a:buFont typeface="Arial" pitchFamily="34" charset="0"/>
              <a:buChar char="•"/>
            </a:pPr>
            <a:endParaRPr lang="lv-LV" dirty="0" smtClean="0">
              <a:latin typeface="Futura Md BT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lv-LV" dirty="0" smtClean="0">
              <a:latin typeface="Futura Md BT" pitchFamily="34" charset="0"/>
              <a:cs typeface="Arial" pitchFamily="34" charset="0"/>
            </a:endParaRPr>
          </a:p>
          <a:p>
            <a:r>
              <a:rPr lang="lv-LV" dirty="0" smtClean="0">
                <a:latin typeface="Futura Md BT" pitchFamily="34" charset="0"/>
                <a:cs typeface="Arial" pitchFamily="34" charset="0"/>
              </a:rPr>
              <a:t>Vada auto ar kāju</a:t>
            </a:r>
          </a:p>
          <a:p>
            <a:pPr algn="l">
              <a:buFont typeface="Arial" pitchFamily="34" charset="0"/>
              <a:buChar char="•"/>
            </a:pPr>
            <a:endParaRPr lang="lv-LV" dirty="0" smtClean="0">
              <a:latin typeface="Futura Md BT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lv-LV" dirty="0" smtClean="0">
              <a:latin typeface="Futura Md BT" pitchFamily="34" charset="0"/>
              <a:cs typeface="Arial" pitchFamily="34" charset="0"/>
            </a:endParaRPr>
          </a:p>
          <a:p>
            <a:r>
              <a:rPr lang="lv-LV" dirty="0" smtClean="0">
                <a:latin typeface="Futura Md BT" pitchFamily="34" charset="0"/>
                <a:cs typeface="Arial" pitchFamily="34" charset="0"/>
              </a:rPr>
              <a:t>Mērķis – Neatkarīga Dzīve</a:t>
            </a:r>
            <a:endParaRPr lang="lv-LV" dirty="0">
              <a:latin typeface="Futura Md BT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3400" y="3048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lv-LV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 Md BT" pitchFamily="34" charset="0"/>
                <a:cs typeface="Arial" pitchFamily="34" charset="0"/>
              </a:rPr>
              <a:t>Par</a:t>
            </a:r>
            <a:r>
              <a:rPr kumimoji="0" lang="lv-LV" sz="4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Futura Md BT" pitchFamily="34" charset="0"/>
                <a:cs typeface="Arial" pitchFamily="34" charset="0"/>
              </a:rPr>
              <a:t> mani:</a:t>
            </a:r>
            <a:endParaRPr kumimoji="0" lang="lv-LV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Futura Md BT" pitchFamily="34" charset="0"/>
              <a:cs typeface="Arial" pitchFamily="34" charset="0"/>
            </a:endParaRPr>
          </a:p>
        </p:txBody>
      </p:sp>
      <p:pic>
        <p:nvPicPr>
          <p:cNvPr id="6" name="Picture 5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914400"/>
            <a:ext cx="2192677" cy="1981200"/>
          </a:xfrm>
          <a:prstGeom prst="rect">
            <a:avLst/>
          </a:prstGeom>
        </p:spPr>
      </p:pic>
      <p:pic>
        <p:nvPicPr>
          <p:cNvPr id="7" name="Picture 6" descr="c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505200"/>
            <a:ext cx="2438400" cy="1463040"/>
          </a:xfrm>
          <a:prstGeom prst="rect">
            <a:avLst/>
          </a:prstGeom>
        </p:spPr>
      </p:pic>
      <p:pic>
        <p:nvPicPr>
          <p:cNvPr id="8" name="Picture 7" descr="Untitl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4419602"/>
            <a:ext cx="1703664" cy="2438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tx2"/>
                </a:solidFill>
                <a:latin typeface="Futura Md BT" pitchFamily="34" charset="0"/>
                <a:cs typeface="Arial" pitchFamily="34" charset="0"/>
              </a:rPr>
              <a:t>Vada auto ar KĀJU</a:t>
            </a:r>
            <a:endParaRPr lang="lv-LV" b="1" dirty="0">
              <a:solidFill>
                <a:schemeClr val="tx2"/>
              </a:solidFill>
              <a:latin typeface="Futura Md BT" pitchFamily="34" charset="0"/>
              <a:cs typeface="Arial" pitchFamily="34" charset="0"/>
            </a:endParaRPr>
          </a:p>
        </p:txBody>
      </p:sp>
      <p:pic>
        <p:nvPicPr>
          <p:cNvPr id="4" name="Content Placeholder 3" descr="11_gat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199" y="1600200"/>
            <a:ext cx="676960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 smtClean="0">
                <a:solidFill>
                  <a:schemeClr val="tx2"/>
                </a:solidFill>
                <a:latin typeface="Futura Md BT" pitchFamily="34" charset="0"/>
                <a:cs typeface="Arial" pitchFamily="34" charset="0"/>
              </a:rPr>
              <a:t>Mērķis – Neatkarīga Dzīve</a:t>
            </a:r>
            <a:endParaRPr lang="lv-LV" b="1" dirty="0">
              <a:solidFill>
                <a:schemeClr val="tx2"/>
              </a:solidFill>
              <a:latin typeface="Futura Md BT" pitchFamily="34" charset="0"/>
              <a:cs typeface="Arial" pitchFamily="34" charset="0"/>
            </a:endParaRPr>
          </a:p>
        </p:txBody>
      </p:sp>
      <p:pic>
        <p:nvPicPr>
          <p:cNvPr id="4" name="Content Placeholder 3" descr="20140702_2001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dirty="0" smtClean="0">
                <a:solidFill>
                  <a:schemeClr val="tx2"/>
                </a:solidFill>
                <a:latin typeface="Futura Md BT" pitchFamily="34" charset="0"/>
                <a:cs typeface="Arial" pitchFamily="34" charset="0"/>
              </a:rPr>
              <a:t>Prezentācijas Temati</a:t>
            </a:r>
            <a:endParaRPr lang="lv-LV" b="1" dirty="0">
              <a:solidFill>
                <a:schemeClr val="tx2"/>
              </a:solidFill>
              <a:latin typeface="Futura Md BT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lv-LV" dirty="0" smtClean="0">
                <a:latin typeface="Futura Md BT" pitchFamily="34" charset="0"/>
              </a:rPr>
              <a:t>Kas ir Neatkarīga Dzīve.</a:t>
            </a:r>
          </a:p>
          <a:p>
            <a:endParaRPr lang="lv-LV" dirty="0" smtClean="0">
              <a:latin typeface="Futura Md BT" pitchFamily="34" charset="0"/>
            </a:endParaRPr>
          </a:p>
          <a:p>
            <a:r>
              <a:rPr lang="lv-LV" dirty="0" smtClean="0">
                <a:latin typeface="Futura Md BT" pitchFamily="34" charset="0"/>
              </a:rPr>
              <a:t>Neatkarīgas Dzīves veidošanās.</a:t>
            </a:r>
          </a:p>
          <a:p>
            <a:endParaRPr lang="lv-LV" dirty="0" smtClean="0">
              <a:latin typeface="Futura Md BT" pitchFamily="34" charset="0"/>
            </a:endParaRPr>
          </a:p>
          <a:p>
            <a:r>
              <a:rPr lang="lv-LV" dirty="0" smtClean="0">
                <a:latin typeface="Futura Md BT" pitchFamily="34" charset="0"/>
              </a:rPr>
              <a:t>Neatkarīgas Dzīves kustības GURU Eiropā.</a:t>
            </a:r>
          </a:p>
          <a:p>
            <a:endParaRPr lang="lv-LV" dirty="0" smtClean="0">
              <a:latin typeface="Futura Md BT" pitchFamily="34" charset="0"/>
            </a:endParaRPr>
          </a:p>
          <a:p>
            <a:r>
              <a:rPr lang="lv-LV" dirty="0" smtClean="0">
                <a:latin typeface="Futura Md BT" pitchFamily="34" charset="0"/>
              </a:rPr>
              <a:t>Iesaistīšanās dažādos projektos.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906963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lv-LV" i="1" dirty="0" smtClean="0">
                <a:latin typeface="Futura Md BT" pitchFamily="34" charset="0"/>
              </a:rPr>
              <a:t>Īsa definīcija </a:t>
            </a:r>
            <a:r>
              <a:rPr lang="lv-LV" b="1" i="1" dirty="0" smtClean="0">
                <a:latin typeface="Futura Md BT" pitchFamily="34" charset="0"/>
              </a:rPr>
              <a:t>kas ir Neatkarīga Dzīve:</a:t>
            </a:r>
            <a:endParaRPr lang="en-US" b="1" i="1" dirty="0" smtClean="0">
              <a:latin typeface="Futura Md BT" pitchFamily="34" charset="0"/>
            </a:endParaRPr>
          </a:p>
          <a:p>
            <a:pPr marL="609600" indent="-609600"/>
            <a:endParaRPr lang="sv-SE" i="1" dirty="0" smtClean="0">
              <a:latin typeface="Futura Md BT" pitchFamily="34" charset="0"/>
            </a:endParaRPr>
          </a:p>
          <a:p>
            <a:pPr marL="609600" indent="-609600"/>
            <a:r>
              <a:rPr lang="lv-LV" dirty="0" smtClean="0">
                <a:latin typeface="Futura Md BT" pitchFamily="34" charset="0"/>
              </a:rPr>
              <a:t>Neatkarīga dzīve nozīmē būt tieši tādām pašām iespējām uz vienlīdzību, kā arī iespējām pieņemt lēmumus tieši tādā pašā līmenī, kā cilvēkiem bez invaliditātes, kuriem šādas tiesības ir pašsaprotamas.</a:t>
            </a:r>
            <a:endParaRPr lang="lv-LV" dirty="0">
              <a:latin typeface="Futura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609600" indent="-609600">
              <a:buNone/>
            </a:pPr>
            <a:r>
              <a:rPr lang="lv-LV" b="1" dirty="0" smtClean="0">
                <a:latin typeface="Futura Md BT" pitchFamily="34" charset="0"/>
              </a:rPr>
              <a:t>Personiskais Asistents</a:t>
            </a:r>
          </a:p>
          <a:p>
            <a:pPr marL="609600" indent="-609600"/>
            <a:endParaRPr lang="lv-LV" dirty="0" smtClean="0">
              <a:latin typeface="Futura Md BT" pitchFamily="34" charset="0"/>
            </a:endParaRPr>
          </a:p>
          <a:p>
            <a:pPr marL="609600" indent="-609600"/>
            <a:r>
              <a:rPr lang="lv-LV" dirty="0" smtClean="0">
                <a:latin typeface="Futura Md BT" pitchFamily="34" charset="0"/>
              </a:rPr>
              <a:t>Personiskais Asistents ir sociālā shēma kas Tev dod rīku, lai būtu neatkarīgs. Bez šī rīka nav iespējams būt tas kas Tu Esi/vēlies būt.</a:t>
            </a:r>
            <a:endParaRPr lang="lv-LV" dirty="0">
              <a:latin typeface="Futura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b="1" dirty="0" smtClean="0">
                <a:latin typeface="Futura Md BT" pitchFamily="34" charset="0"/>
              </a:rPr>
              <a:t>Kā tas sākās?</a:t>
            </a:r>
            <a:endParaRPr lang="lv-LV" b="1" dirty="0">
              <a:latin typeface="Futura Md B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>
                <a:latin typeface="Futura Md BT" pitchFamily="34" charset="0"/>
              </a:rPr>
              <a:t>Ed Roberts </a:t>
            </a:r>
            <a:r>
              <a:rPr lang="lv-LV" dirty="0" smtClean="0">
                <a:latin typeface="Futura Md BT" pitchFamily="34" charset="0"/>
              </a:rPr>
              <a:t>sāka</a:t>
            </a:r>
            <a:r>
              <a:rPr lang="sv-SE" dirty="0" smtClean="0">
                <a:latin typeface="Futura Md BT" pitchFamily="34" charset="0"/>
              </a:rPr>
              <a:t>1962 </a:t>
            </a:r>
            <a:r>
              <a:rPr lang="lv-LV" dirty="0" smtClean="0">
                <a:latin typeface="Futura Md BT" pitchFamily="34" charset="0"/>
              </a:rPr>
              <a:t>gadā, </a:t>
            </a:r>
            <a:r>
              <a:rPr lang="sv-SE" dirty="0" smtClean="0">
                <a:latin typeface="Futura Md BT" pitchFamily="34" charset="0"/>
              </a:rPr>
              <a:t>Berkley</a:t>
            </a:r>
            <a:r>
              <a:rPr lang="lv-LV" dirty="0" smtClean="0">
                <a:latin typeface="Futura Md BT" pitchFamily="34" charset="0"/>
              </a:rPr>
              <a:t> Unversitātē;</a:t>
            </a:r>
            <a:endParaRPr lang="sv-SE" dirty="0" smtClean="0">
              <a:latin typeface="Futura Md BT" pitchFamily="34" charset="0"/>
            </a:endParaRPr>
          </a:p>
          <a:p>
            <a:r>
              <a:rPr lang="sv-SE" dirty="0" smtClean="0">
                <a:latin typeface="Futura Md BT" pitchFamily="34" charset="0"/>
              </a:rPr>
              <a:t>Judy Huemann </a:t>
            </a:r>
            <a:r>
              <a:rPr lang="lv-LV" dirty="0" smtClean="0">
                <a:latin typeface="Futura Md BT" pitchFamily="34" charset="0"/>
              </a:rPr>
              <a:t>turpināja Ņujorkā,</a:t>
            </a:r>
            <a:r>
              <a:rPr lang="sv-SE" dirty="0" smtClean="0">
                <a:latin typeface="Futura Md BT" pitchFamily="34" charset="0"/>
              </a:rPr>
              <a:t> 1970s</a:t>
            </a:r>
            <a:r>
              <a:rPr lang="lv-LV" dirty="0" smtClean="0">
                <a:latin typeface="Futura Md BT" pitchFamily="34" charset="0"/>
              </a:rPr>
              <a:t>;</a:t>
            </a:r>
            <a:endParaRPr lang="sv-SE" dirty="0" smtClean="0">
              <a:latin typeface="Futura Md BT" pitchFamily="34" charset="0"/>
            </a:endParaRPr>
          </a:p>
          <a:p>
            <a:r>
              <a:rPr lang="sv-SE" dirty="0" smtClean="0">
                <a:latin typeface="Futura Md BT" pitchFamily="34" charset="0"/>
              </a:rPr>
              <a:t>1970s – </a:t>
            </a:r>
            <a:r>
              <a:rPr lang="lv-LV" dirty="0" smtClean="0">
                <a:latin typeface="Futura Md BT" pitchFamily="34" charset="0"/>
              </a:rPr>
              <a:t>neatkarīgas dzīves centri visā</a:t>
            </a:r>
            <a:r>
              <a:rPr lang="sv-SE" dirty="0" smtClean="0">
                <a:latin typeface="Futura Md BT" pitchFamily="34" charset="0"/>
              </a:rPr>
              <a:t> USA</a:t>
            </a:r>
            <a:r>
              <a:rPr lang="lv-LV" dirty="0" smtClean="0">
                <a:latin typeface="Futura Md BT" pitchFamily="34" charset="0"/>
              </a:rPr>
              <a:t>;</a:t>
            </a:r>
            <a:endParaRPr lang="sv-SE" dirty="0" smtClean="0">
              <a:latin typeface="Futura Md BT" pitchFamily="34" charset="0"/>
            </a:endParaRPr>
          </a:p>
          <a:p>
            <a:r>
              <a:rPr lang="sv-SE" dirty="0" smtClean="0">
                <a:latin typeface="Futura Md BT" pitchFamily="34" charset="0"/>
              </a:rPr>
              <a:t>Adolf Ratzka </a:t>
            </a:r>
            <a:r>
              <a:rPr lang="lv-LV" dirty="0" smtClean="0">
                <a:latin typeface="Futura Md BT" pitchFamily="34" charset="0"/>
              </a:rPr>
              <a:t>Eiropā prezentēja </a:t>
            </a:r>
            <a:r>
              <a:rPr lang="sv-SE" dirty="0" smtClean="0">
                <a:latin typeface="Futura Md BT" pitchFamily="34" charset="0"/>
              </a:rPr>
              <a:t>1980s</a:t>
            </a:r>
            <a:r>
              <a:rPr lang="lv-LV" dirty="0" smtClean="0">
                <a:latin typeface="Futura Md BT" pitchFamily="34" charset="0"/>
              </a:rPr>
              <a:t>;</a:t>
            </a:r>
            <a:endParaRPr lang="sv-SE" dirty="0" smtClean="0">
              <a:latin typeface="Futura Md BT" pitchFamily="34" charset="0"/>
            </a:endParaRPr>
          </a:p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>
                <a:latin typeface="Futura Md BT" pitchFamily="34" charset="0"/>
              </a:rPr>
              <a:t>Ed Roberts by</a:t>
            </a:r>
            <a:br>
              <a:rPr lang="sv-SE" dirty="0" smtClean="0">
                <a:latin typeface="Futura Md BT" pitchFamily="34" charset="0"/>
              </a:rPr>
            </a:br>
            <a:r>
              <a:rPr lang="sv-SE" b="1" i="1" dirty="0" smtClean="0">
                <a:latin typeface="Futura Md BT" pitchFamily="34" charset="0"/>
              </a:rPr>
              <a:t>Patrick Wm. Connally</a:t>
            </a:r>
            <a:endParaRPr lang="lv-LV" dirty="0">
              <a:latin typeface="Futura Md BT" pitchFamily="34" charset="0"/>
            </a:endParaRPr>
          </a:p>
        </p:txBody>
      </p:sp>
      <p:pic>
        <p:nvPicPr>
          <p:cNvPr id="4" name="Platshållare för innehåll 3" descr="ed_2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9891" r="-1989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292</Words>
  <Application>Microsoft Office PowerPoint</Application>
  <PresentationFormat>On-screen Show (4:3)</PresentationFormat>
  <Paragraphs>76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Vada auto ar KĀJU</vt:lpstr>
      <vt:lpstr>Mērķis – Neatkarīga Dzīve</vt:lpstr>
      <vt:lpstr>Prezentācijas Temati</vt:lpstr>
      <vt:lpstr>Slide 6</vt:lpstr>
      <vt:lpstr>Slide 7</vt:lpstr>
      <vt:lpstr>Kā tas sākās?</vt:lpstr>
      <vt:lpstr>Ed Roberts by Patrick Wm. Connally</vt:lpstr>
      <vt:lpstr>Judy Heumann un Adolf Ratzka</vt:lpstr>
      <vt:lpstr>Neatkarīgas Dzīves kustības GURU Eiropā</vt:lpstr>
      <vt:lpstr>Neatkarīga Dzīve</vt:lpstr>
      <vt:lpstr>12 balsti neatkarīgai dzīvei</vt:lpstr>
      <vt:lpstr>Iesaistīšanās dažādos projektos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Gatis</dc:creator>
  <cp:lastModifiedBy>Gatis</cp:lastModifiedBy>
  <cp:revision>31</cp:revision>
  <dcterms:created xsi:type="dcterms:W3CDTF">2006-08-16T00:00:00Z</dcterms:created>
  <dcterms:modified xsi:type="dcterms:W3CDTF">2014-12-17T07:51:06Z</dcterms:modified>
</cp:coreProperties>
</file>